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9" r:id="rId7"/>
    <p:sldId id="258" r:id="rId8"/>
    <p:sldId id="286" r:id="rId9"/>
    <p:sldId id="281" r:id="rId10"/>
    <p:sldId id="278" r:id="rId11"/>
    <p:sldId id="287" r:id="rId12"/>
    <p:sldId id="285" r:id="rId13"/>
    <p:sldId id="266" r:id="rId14"/>
    <p:sldId id="288" r:id="rId15"/>
    <p:sldId id="271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F6EB"/>
    <a:srgbClr val="E5E5DC"/>
    <a:srgbClr val="FFFFCC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655" autoAdjust="0"/>
  </p:normalViewPr>
  <p:slideViewPr>
    <p:cSldViewPr snapToGrid="0">
      <p:cViewPr varScale="1">
        <p:scale>
          <a:sx n="149" d="100"/>
          <a:sy n="149" d="100"/>
        </p:scale>
        <p:origin x="684" y="8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4D5D1-7E7C-0E89-AAB5-6F6FEF32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AEA45-2470-AD4F-E9C3-B2B948544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FEDBC-BDDF-F314-E701-3F90DAAA5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5DC62-2D20-04BF-5044-10AFEE309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8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1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A8A46BB-9063-95E4-7E1A-2EAF23947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86911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84" imgH="484" progId="TCLayout.ActiveDocument.1">
                  <p:embed/>
                </p:oleObj>
              </mc:Choice>
              <mc:Fallback>
                <p:oleObj name="think-cell Slide" r:id="rId16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hyperlink" Target="mailto:info@sentrics.cz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B4C0380-10EC-9863-DE5B-A8D4FD97A9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3263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5361" y="3085032"/>
            <a:ext cx="4854011" cy="2529555"/>
          </a:xfrm>
        </p:spPr>
        <p:txBody>
          <a:bodyPr vert="horz" anchor="ctr"/>
          <a:lstStyle/>
          <a:p>
            <a:r>
              <a:rPr lang="cs-CZ" sz="2400" dirty="0"/>
              <a:t>Prezentace</a:t>
            </a:r>
            <a:br>
              <a:rPr lang="cs-CZ" sz="2400" dirty="0"/>
            </a:br>
            <a:r>
              <a:rPr lang="cs-CZ" sz="2400" dirty="0"/>
              <a:t>digitální </a:t>
            </a:r>
            <a:r>
              <a:rPr lang="en-US" sz="2400" dirty="0" err="1"/>
              <a:t>Aplikace</a:t>
            </a:r>
            <a:r>
              <a:rPr lang="cs-CZ" sz="2400" dirty="0"/>
              <a:t> a služby</a:t>
            </a:r>
            <a:br>
              <a:rPr lang="cs-CZ" sz="2400" dirty="0"/>
            </a:br>
            <a:r>
              <a:rPr lang="cs-CZ" sz="40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40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40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endParaRPr lang="en-US" cap="none" dirty="0">
              <a:solidFill>
                <a:srgbClr val="60F6EB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EA9BDF2-D893-8E8D-D0F4-FB04508EF7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1996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Placeholder 46" descr="A person smiling with a shadow on the wall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12" r="112"/>
          <a:stretch/>
        </p:blipFill>
        <p:spPr>
          <a:xfrm>
            <a:off x="-28230" y="-9144"/>
            <a:ext cx="5481955" cy="6876288"/>
          </a:xfr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6EF016C-74F7-B783-3574-1188FBDF9D6C}"/>
              </a:ext>
            </a:extLst>
          </p:cNvPr>
          <p:cNvSpPr txBox="1">
            <a:spLocks/>
          </p:cNvSpPr>
          <p:nvPr/>
        </p:nvSpPr>
        <p:spPr>
          <a:xfrm>
            <a:off x="5529129" y="2508190"/>
            <a:ext cx="5641791" cy="1356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cs-CZ" sz="36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cs-CZ" sz="36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br>
              <a:rPr lang="cs-CZ" sz="3600" b="1" cap="none" dirty="0"/>
            </a:br>
            <a:r>
              <a:rPr lang="cs-CZ" dirty="0">
                <a:latin typeface="Aptos Display" panose="020B0004020202020204" pitchFamily="34" charset="0"/>
              </a:rPr>
              <a:t>VIZE a další rozvoj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B82E8-2C4E-1BC5-63B7-0F0F07EF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6DA227-4E65-ADF3-6C5F-DC1B264F1A5C}"/>
              </a:ext>
            </a:extLst>
          </p:cNvPr>
          <p:cNvSpPr/>
          <p:nvPr/>
        </p:nvSpPr>
        <p:spPr>
          <a:xfrm>
            <a:off x="2425700" y="756303"/>
            <a:ext cx="9144000" cy="7819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2D3C1A-DC68-3C39-7845-F8AC223F8A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D72A86-E392-3C85-6232-8814FA438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 txBox="1">
            <a:spLocks/>
          </p:cNvSpPr>
          <p:nvPr/>
        </p:nvSpPr>
        <p:spPr>
          <a:xfrm>
            <a:off x="2425700" y="865126"/>
            <a:ext cx="9144000" cy="5357874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cs-CZ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cs-CZ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cs-CZ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dirty="0">
                <a:latin typeface="Aptos Display" panose="020B00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ptos Display" panose="020B0004020202020204" pitchFamily="34" charset="0"/>
              </a:rPr>
              <a:t>vize jde dále než je </a:t>
            </a: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</a:rPr>
              <a:t>digit</a:t>
            </a:r>
            <a:r>
              <a:rPr lang="cs-CZ" dirty="0">
                <a:solidFill>
                  <a:schemeClr val="bg1"/>
                </a:solidFill>
                <a:latin typeface="Aptos Display" panose="020B0004020202020204" pitchFamily="34" charset="0"/>
              </a:rPr>
              <a:t>ální aplikace pro prevenci závažných chorob </a:t>
            </a: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ptos Display" panose="020B0004020202020204" pitchFamily="34" charset="0"/>
              </a:rPr>
              <a:t>verze</a:t>
            </a:r>
            <a:r>
              <a:rPr lang="en-US" dirty="0">
                <a:solidFill>
                  <a:schemeClr val="bg1"/>
                </a:solidFill>
                <a:latin typeface="Aptos Display" panose="020B0004020202020204" pitchFamily="34" charset="0"/>
              </a:rPr>
              <a:t> 1)</a:t>
            </a:r>
            <a:endParaRPr lang="cs-CZ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cs-CZ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cs-CZ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dirty="0">
                <a:latin typeface="Aptos Display" panose="020B00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ptos Display" panose="020B0004020202020204" pitchFamily="34" charset="0"/>
              </a:rPr>
              <a:t>je </a:t>
            </a: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kompletní kontrola nad </a:t>
            </a:r>
            <a:r>
              <a:rPr lang="en-US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sv</a:t>
            </a: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ým</a:t>
            </a:r>
            <a:r>
              <a:rPr lang="en-US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Aptos Display" panose="020B0004020202020204" pitchFamily="34" charset="0"/>
              </a:rPr>
              <a:t>zdravotním stavem</a:t>
            </a:r>
            <a:r>
              <a:rPr lang="cs-CZ" dirty="0">
                <a:solidFill>
                  <a:schemeClr val="bg1"/>
                </a:solidFill>
                <a:latin typeface="Aptos Display" panose="020B0004020202020204" pitchFamily="34" charset="0"/>
              </a:rPr>
              <a:t>, skrze</a:t>
            </a:r>
            <a:endParaRPr lang="en-US" sz="1700" dirty="0">
              <a:solidFill>
                <a:schemeClr val="bg1"/>
              </a:solidFill>
              <a:latin typeface="Aptos Display" panose="020B0004020202020204" pitchFamily="34" charset="0"/>
              <a:ea typeface="Microsoft YaHei UI Light" panose="020B0502040204020203" pitchFamily="34" charset="-122"/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cs-CZ" dirty="0">
                <a:latin typeface="Aptos Display" panose="020B0004020202020204" pitchFamily="34" charset="0"/>
              </a:rPr>
              <a:t>Předplacený p</a:t>
            </a:r>
            <a:r>
              <a:rPr lang="en-US" dirty="0" err="1">
                <a:latin typeface="Aptos Display" panose="020B0004020202020204" pitchFamily="34" charset="0"/>
              </a:rPr>
              <a:t>eriodick</a:t>
            </a:r>
            <a:r>
              <a:rPr lang="cs-CZ" dirty="0">
                <a:latin typeface="Aptos Display" panose="020B0004020202020204" pitchFamily="34" charset="0"/>
              </a:rPr>
              <a:t>ý o</a:t>
            </a:r>
            <a:r>
              <a:rPr lang="en-US" dirty="0" err="1">
                <a:latin typeface="Aptos Display" panose="020B0004020202020204" pitchFamily="34" charset="0"/>
              </a:rPr>
              <a:t>db</a:t>
            </a:r>
            <a:r>
              <a:rPr lang="cs-CZ" dirty="0">
                <a:latin typeface="Aptos Display" panose="020B0004020202020204" pitchFamily="34" charset="0"/>
              </a:rPr>
              <a:t>ěr tělních tekutin a jejich vyšetření </a:t>
            </a:r>
            <a:r>
              <a:rPr lang="en-US" dirty="0">
                <a:latin typeface="Aptos Display" panose="020B0004020202020204" pitchFamily="34" charset="0"/>
              </a:rPr>
              <a:t>pro:</a:t>
            </a:r>
          </a:p>
          <a:p>
            <a:pPr marL="626364" lvl="1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Aptos Display" panose="020B0004020202020204" pitchFamily="34" charset="0"/>
              </a:rPr>
              <a:t>Indikaci</a:t>
            </a:r>
            <a:r>
              <a:rPr lang="cs-CZ" dirty="0">
                <a:latin typeface="Aptos Display" panose="020B0004020202020204" pitchFamily="34" charset="0"/>
              </a:rPr>
              <a:t> závažných onemocnění</a:t>
            </a:r>
          </a:p>
          <a:p>
            <a:pPr marL="626364" lvl="1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cs-CZ" dirty="0">
                <a:latin typeface="Aptos Display" panose="020B0004020202020204" pitchFamily="34" charset="0"/>
              </a:rPr>
              <a:t>Komplexní analýzu hladin vitaminů, minerálů, a dalších ukazatelů – pro konkrétní doporučení stravovacích návyků apod.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cs-CZ" dirty="0">
                <a:latin typeface="Aptos Display" panose="020B0004020202020204" pitchFamily="34" charset="0"/>
              </a:rPr>
              <a:t>Integrace s wearable devices </a:t>
            </a:r>
            <a:r>
              <a:rPr lang="en-US" dirty="0">
                <a:latin typeface="Aptos Display" panose="020B0004020202020204" pitchFamily="34" charset="0"/>
              </a:rPr>
              <a:t>(Smart watches, fitness trackers)</a:t>
            </a:r>
            <a:r>
              <a:rPr lang="cs-CZ" dirty="0">
                <a:latin typeface="Aptos Display" panose="020B0004020202020204" pitchFamily="34" charset="0"/>
              </a:rPr>
              <a:t> pro další zdroj dat na indikaci onemocnění a doporučení</a:t>
            </a:r>
            <a:endParaRPr lang="en-US" dirty="0">
              <a:latin typeface="Aptos Display" panose="020B0004020202020204" pitchFamily="34" charset="0"/>
            </a:endParaRP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Aptos Display" panose="020B0004020202020204" pitchFamily="34" charset="0"/>
              </a:rPr>
              <a:t>Integrace</a:t>
            </a:r>
            <a:r>
              <a:rPr lang="en-US" dirty="0">
                <a:latin typeface="Aptos Display" panose="020B0004020202020204" pitchFamily="34" charset="0"/>
              </a:rPr>
              <a:t> s </a:t>
            </a:r>
            <a:r>
              <a:rPr lang="en-US" dirty="0" err="1">
                <a:latin typeface="Aptos Display" panose="020B0004020202020204" pitchFamily="34" charset="0"/>
              </a:rPr>
              <a:t>poskytovateli</a:t>
            </a:r>
            <a:r>
              <a:rPr lang="en-US" dirty="0">
                <a:latin typeface="Aptos Display" panose="020B0004020202020204" pitchFamily="34" charset="0"/>
              </a:rPr>
              <a:t> </a:t>
            </a:r>
            <a:r>
              <a:rPr lang="en-US" dirty="0" err="1">
                <a:latin typeface="Aptos Display" panose="020B0004020202020204" pitchFamily="34" charset="0"/>
              </a:rPr>
              <a:t>zdravotn</a:t>
            </a:r>
            <a:r>
              <a:rPr lang="cs-CZ" dirty="0">
                <a:latin typeface="Aptos Display" panose="020B0004020202020204" pitchFamily="34" charset="0"/>
              </a:rPr>
              <a:t>í péče,</a:t>
            </a:r>
            <a:r>
              <a:rPr lang="en-US" dirty="0">
                <a:latin typeface="Aptos Display" panose="020B0004020202020204" pitchFamily="34" charset="0"/>
              </a:rPr>
              <a:t> s </a:t>
            </a:r>
            <a:r>
              <a:rPr lang="en-US" dirty="0" err="1">
                <a:latin typeface="Aptos Display" panose="020B0004020202020204" pitchFamily="34" charset="0"/>
              </a:rPr>
              <a:t>laborato</a:t>
            </a:r>
            <a:r>
              <a:rPr lang="cs-CZ" dirty="0">
                <a:latin typeface="Aptos Display" panose="020B0004020202020204" pitchFamily="34" charset="0"/>
              </a:rPr>
              <a:t>řemi, a zdravotními pojišťovnami – např. objednání se na vyšetření přímo v aplikaci, přehled o cenách a úhradě vyšetření a odběrů zdravotní pojišťovnou, dále pak integrace zdravotních záznamů, nebo propojení se systémy pojišťoven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r>
              <a:rPr lang="cs-CZ" dirty="0">
                <a:latin typeface="Aptos Display" panose="020B0004020202020204" pitchFamily="34" charset="0"/>
              </a:rPr>
              <a:t>Možnost konzultace se specialistou přímo z aplikace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AutoNum type="arabicPeriod"/>
            </a:pPr>
            <a:endParaRPr lang="cs-CZ" dirty="0">
              <a:latin typeface="Aptos Display" panose="020B00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dirty="0">
                <a:latin typeface="Aptos Display" panose="020B0004020202020204" pitchFamily="34" charset="0"/>
              </a:rPr>
              <a:t>To vše v jedné integrované službě, s přístupem skrz uživatelsky přívětivou digitální aplikaci.</a:t>
            </a:r>
          </a:p>
          <a:p>
            <a:pPr>
              <a:spcBef>
                <a:spcPts val="300"/>
              </a:spcBef>
            </a:pPr>
            <a:endParaRPr lang="cs-CZ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7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9A0D5A3-C27A-1BC9-BDCF-3DDFACB664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96091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187705"/>
            <a:ext cx="4179570" cy="2050396"/>
          </a:xfrm>
        </p:spPr>
        <p:txBody>
          <a:bodyPr anchor="ctr">
            <a:noAutofit/>
          </a:bodyPr>
          <a:lstStyle/>
          <a:p>
            <a:pPr algn="ctr"/>
            <a:r>
              <a:rPr lang="cs-CZ" sz="2100" dirty="0">
                <a:hlinkClick r:id="rId6"/>
              </a:rPr>
              <a:t>info</a:t>
            </a:r>
            <a:r>
              <a:rPr lang="en-US" sz="2100" dirty="0">
                <a:hlinkClick r:id="rId6"/>
              </a:rPr>
              <a:t>@sentrics.cz</a:t>
            </a:r>
            <a:endParaRPr lang="en-US" sz="21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459CEE-9852-0729-F0DC-D8F29E7AE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/>
              <a:t>Ot</a:t>
            </a:r>
            <a:r>
              <a:rPr lang="cs-CZ" dirty="0"/>
              <a:t>ázky, komentáře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A157AF5-A0CC-FAAA-6F70-2EF9B6EA64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496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04" y="1020445"/>
            <a:ext cx="2895600" cy="1325563"/>
          </a:xfrm>
        </p:spPr>
        <p:txBody>
          <a:bodyPr vert="horz"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03" y="2674013"/>
            <a:ext cx="3721338" cy="3269589"/>
          </a:xfrm>
        </p:spPr>
        <p:txBody>
          <a:bodyPr>
            <a:normAutofit/>
          </a:bodyPr>
          <a:lstStyle/>
          <a:p>
            <a:r>
              <a:rPr lang="cs-CZ" dirty="0">
                <a:latin typeface="Aptos Display" panose="020B0004020202020204" pitchFamily="34" charset="0"/>
              </a:rPr>
              <a:t>Problémy preventivní </a:t>
            </a:r>
            <a:r>
              <a:rPr lang="en-US" dirty="0" err="1">
                <a:latin typeface="Aptos Display" panose="020B0004020202020204" pitchFamily="34" charset="0"/>
              </a:rPr>
              <a:t>zdravotn</a:t>
            </a:r>
            <a:r>
              <a:rPr lang="cs-CZ" dirty="0">
                <a:latin typeface="Aptos Display" panose="020B0004020202020204" pitchFamily="34" charset="0"/>
              </a:rPr>
              <a:t>í péče</a:t>
            </a:r>
            <a:endParaRPr lang="en-US" dirty="0">
              <a:latin typeface="Aptos Display" panose="020B0004020202020204" pitchFamily="34" charset="0"/>
            </a:endParaRPr>
          </a:p>
          <a:p>
            <a:r>
              <a:rPr lang="cs-CZ" dirty="0">
                <a:latin typeface="Aptos Display" panose="020B0004020202020204" pitchFamily="34" charset="0"/>
              </a:rPr>
              <a:t>Jaké řešení nabízí </a:t>
            </a:r>
            <a:r>
              <a:rPr lang="cs-CZ" sz="18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18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18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dirty="0">
                <a:latin typeface="Aptos Display" panose="020B0004020202020204" pitchFamily="34" charset="0"/>
              </a:rPr>
              <a:t> </a:t>
            </a:r>
          </a:p>
          <a:p>
            <a:r>
              <a:rPr lang="cs-CZ" sz="18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18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18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dirty="0">
                <a:latin typeface="Aptos Display" panose="020B0004020202020204" pitchFamily="34" charset="0"/>
              </a:rPr>
              <a:t> – Základní funkce</a:t>
            </a:r>
          </a:p>
          <a:p>
            <a:r>
              <a:rPr lang="cs-CZ" sz="18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18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18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dirty="0">
                <a:latin typeface="Aptos Display" panose="020B0004020202020204" pitchFamily="34" charset="0"/>
              </a:rPr>
              <a:t> – Vize</a:t>
            </a:r>
            <a:r>
              <a:rPr lang="en-US" dirty="0">
                <a:latin typeface="Aptos Display" panose="020B0004020202020204" pitchFamily="34" charset="0"/>
              </a:rPr>
              <a:t> a dal</a:t>
            </a:r>
            <a:r>
              <a:rPr lang="cs-CZ" dirty="0">
                <a:latin typeface="Aptos Display" panose="020B0004020202020204" pitchFamily="34" charset="0"/>
              </a:rPr>
              <a:t>ší rozvoj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84ECD0-8333-E3CF-7D45-187C30EB70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416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 vert="horz"/>
          <a:lstStyle/>
          <a:p>
            <a:r>
              <a:rPr lang="en-US" dirty="0" err="1">
                <a:latin typeface="Aptos Display" panose="020B0004020202020204" pitchFamily="34" charset="0"/>
              </a:rPr>
              <a:t>Probl</a:t>
            </a:r>
            <a:r>
              <a:rPr lang="cs-CZ" dirty="0">
                <a:latin typeface="Aptos Display" panose="020B0004020202020204" pitchFamily="34" charset="0"/>
              </a:rPr>
              <a:t>émy preventivní péče a včasné diagnostiky</a:t>
            </a:r>
            <a:endParaRPr lang="en-US" dirty="0">
              <a:latin typeface="Aptos Display" panose="020B0004020202020204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18104" r="18104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D64BE7E-9ABC-F301-A550-751DF57B44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9927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-129019"/>
            <a:ext cx="7848244" cy="2121177"/>
          </a:xfrm>
        </p:spPr>
        <p:txBody>
          <a:bodyPr vert="horz">
            <a:normAutofit/>
          </a:bodyPr>
          <a:lstStyle/>
          <a:p>
            <a:r>
              <a:rPr lang="cs-CZ" sz="2400" dirty="0">
                <a:latin typeface="Aptos Display" panose="020B0004020202020204" pitchFamily="34" charset="0"/>
              </a:rPr>
              <a:t>Problémy preventivní péče a včasné diagnostiky mají společné znaky nedostatku informací pro každého jednotlivce</a:t>
            </a:r>
            <a:endParaRPr lang="en-US" sz="2400" dirty="0">
              <a:latin typeface="Aptos Display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7" y="2365699"/>
            <a:ext cx="7848245" cy="340705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cs-CZ" b="1" dirty="0">
                <a:latin typeface="Aptos Display" panose="020B0004020202020204" pitchFamily="34" charset="0"/>
              </a:rPr>
              <a:t>Problémy se kterými se včasná diagnostika potýká jsou tyto</a:t>
            </a:r>
            <a:r>
              <a:rPr lang="en-US" b="1" dirty="0">
                <a:latin typeface="Aptos Display" panose="020B0004020202020204" pitchFamily="34" charset="0"/>
              </a:rPr>
              <a:t>:</a:t>
            </a:r>
            <a:endParaRPr lang="cs-CZ" b="1" dirty="0">
              <a:latin typeface="Aptos Display" panose="020B0004020202020204" pitchFamily="34" charset="0"/>
            </a:endParaRPr>
          </a:p>
          <a:p>
            <a:pPr lvl="1"/>
            <a:r>
              <a:rPr lang="cs-CZ" sz="2000" dirty="0">
                <a:latin typeface="Aptos Display" panose="020B0004020202020204" pitchFamily="34" charset="0"/>
              </a:rPr>
              <a:t>Absence pravidelných kontrol u praktických lékařů</a:t>
            </a:r>
          </a:p>
          <a:p>
            <a:pPr lvl="1"/>
            <a:r>
              <a:rPr lang="cs-CZ" sz="2000" dirty="0">
                <a:latin typeface="Aptos Display" panose="020B0004020202020204" pitchFamily="34" charset="0"/>
              </a:rPr>
              <a:t>Nízká informovanost o medicíně a rizicích </a:t>
            </a:r>
            <a:r>
              <a:rPr lang="en-US" sz="2000" dirty="0">
                <a:latin typeface="Aptos Display" panose="020B0004020202020204" pitchFamily="34" charset="0"/>
              </a:rPr>
              <a:t>– lid</a:t>
            </a:r>
            <a:r>
              <a:rPr lang="cs-CZ" sz="2000" dirty="0">
                <a:latin typeface="Aptos Display" panose="020B0004020202020204" pitchFamily="34" charset="0"/>
              </a:rPr>
              <a:t>é </a:t>
            </a:r>
            <a:r>
              <a:rPr lang="en-US" sz="2000" dirty="0">
                <a:latin typeface="Aptos Display" panose="020B0004020202020204" pitchFamily="34" charset="0"/>
              </a:rPr>
              <a:t>“</a:t>
            </a:r>
            <a:r>
              <a:rPr lang="en-US" sz="2000" dirty="0" err="1">
                <a:latin typeface="Aptos Display" panose="020B0004020202020204" pitchFamily="34" charset="0"/>
              </a:rPr>
              <a:t>nev</a:t>
            </a:r>
            <a:r>
              <a:rPr lang="cs-CZ" sz="2000" dirty="0">
                <a:latin typeface="Aptos Display" panose="020B0004020202020204" pitchFamily="34" charset="0"/>
              </a:rPr>
              <a:t>í co neví</a:t>
            </a:r>
            <a:r>
              <a:rPr lang="en-US" sz="2000" dirty="0">
                <a:latin typeface="Aptos Display" panose="020B0004020202020204" pitchFamily="34" charset="0"/>
              </a:rPr>
              <a:t>”</a:t>
            </a:r>
          </a:p>
          <a:p>
            <a:pPr lvl="1"/>
            <a:r>
              <a:rPr lang="cs-CZ" sz="2000" dirty="0">
                <a:latin typeface="Aptos Display" panose="020B0004020202020204" pitchFamily="34" charset="0"/>
              </a:rPr>
              <a:t>Nedostatek času na vyšetření </a:t>
            </a:r>
            <a:r>
              <a:rPr lang="en-US" sz="2000" dirty="0">
                <a:latin typeface="Aptos Display" panose="020B0004020202020204" pitchFamily="34" charset="0"/>
              </a:rPr>
              <a:t>“v</a:t>
            </a:r>
            <a:r>
              <a:rPr lang="cs-CZ" sz="2000" dirty="0">
                <a:latin typeface="Aptos Display" panose="020B0004020202020204" pitchFamily="34" charset="0"/>
              </a:rPr>
              <a:t>šeho</a:t>
            </a:r>
            <a:r>
              <a:rPr lang="en-US" sz="2000" dirty="0">
                <a:latin typeface="Aptos Display" panose="020B0004020202020204" pitchFamily="34" charset="0"/>
              </a:rPr>
              <a:t>”</a:t>
            </a:r>
          </a:p>
          <a:p>
            <a:pPr lvl="1"/>
            <a:r>
              <a:rPr lang="en-US" sz="2000" dirty="0" err="1">
                <a:latin typeface="Aptos Display" panose="020B0004020202020204" pitchFamily="34" charset="0"/>
              </a:rPr>
              <a:t>Neochota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praktick</a:t>
            </a:r>
            <a:r>
              <a:rPr lang="cs-CZ" sz="2000" dirty="0">
                <a:latin typeface="Aptos Display" panose="020B0004020202020204" pitchFamily="34" charset="0"/>
              </a:rPr>
              <a:t>ých lékařů vystavovat žádanky na více </a:t>
            </a:r>
            <a:r>
              <a:rPr lang="en-US" sz="2000" dirty="0" err="1">
                <a:latin typeface="Aptos Display" panose="020B0004020202020204" pitchFamily="34" charset="0"/>
              </a:rPr>
              <a:t>vy</a:t>
            </a:r>
            <a:r>
              <a:rPr lang="cs-CZ" sz="2000" dirty="0">
                <a:latin typeface="Aptos Display" panose="020B0004020202020204" pitchFamily="34" charset="0"/>
              </a:rPr>
              <a:t>šetření a související neochota</a:t>
            </a:r>
            <a:r>
              <a:rPr lang="en-US" sz="2000" dirty="0">
                <a:latin typeface="Aptos Display" panose="020B0004020202020204" pitchFamily="34" charset="0"/>
              </a:rPr>
              <a:t>/</a:t>
            </a:r>
            <a:r>
              <a:rPr lang="en-US" sz="2000" dirty="0" err="1">
                <a:latin typeface="Aptos Display" panose="020B0004020202020204" pitchFamily="34" charset="0"/>
              </a:rPr>
              <a:t>neschopnost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cs-CZ" sz="2000" dirty="0">
                <a:latin typeface="Aptos Display" panose="020B0004020202020204" pitchFamily="34" charset="0"/>
              </a:rPr>
              <a:t>pacienta uhradit </a:t>
            </a:r>
            <a:r>
              <a:rPr lang="en-US" sz="2000" dirty="0" err="1">
                <a:latin typeface="Aptos Display" panose="020B0004020202020204" pitchFamily="34" charset="0"/>
              </a:rPr>
              <a:t>vy</a:t>
            </a:r>
            <a:r>
              <a:rPr lang="cs-CZ" sz="2000" dirty="0">
                <a:latin typeface="Aptos Display" panose="020B0004020202020204" pitchFamily="34" charset="0"/>
              </a:rPr>
              <a:t>šetření jako samoplátce</a:t>
            </a:r>
            <a:endParaRPr lang="en-US" sz="2000" dirty="0">
              <a:latin typeface="Aptos Display" panose="020B0004020202020204" pitchFamily="34" charset="0"/>
            </a:endParaRPr>
          </a:p>
          <a:p>
            <a:pPr lvl="1"/>
            <a:r>
              <a:rPr lang="cs-CZ" sz="2000" dirty="0">
                <a:latin typeface="Aptos Display" panose="020B0004020202020204" pitchFamily="34" charset="0"/>
              </a:rPr>
              <a:t>Složité, typicky papírové uchovávání základních záznamů o vyšetřeních u různých lékařů v různých institucích</a:t>
            </a:r>
            <a:endParaRPr lang="en-US" sz="2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62AB87D-8933-08B5-7CA6-B242665B51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864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2AB87D-8933-08B5-7CA6-B242665B5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vert="horz"/>
          <a:lstStyle/>
          <a:p>
            <a:r>
              <a:rPr lang="cs-CZ" sz="3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36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36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br>
              <a:rPr lang="cs-CZ" sz="3600" b="1" cap="none" dirty="0">
                <a:solidFill>
                  <a:srgbClr val="0070C0"/>
                </a:solidFill>
                <a:latin typeface="Aptos Display" panose="020B0004020202020204" pitchFamily="34" charset="0"/>
              </a:rPr>
            </a:br>
            <a:r>
              <a:rPr lang="cs-CZ" sz="3600" cap="none" dirty="0">
                <a:latin typeface="Aptos Display" panose="020B0004020202020204" pitchFamily="34" charset="0"/>
              </a:rPr>
              <a:t>ŘE</a:t>
            </a:r>
            <a:r>
              <a:rPr lang="cs-CZ" cap="none" dirty="0">
                <a:latin typeface="Aptos Display" panose="020B0004020202020204" pitchFamily="34" charset="0"/>
              </a:rPr>
              <a:t>ŠENÍ</a:t>
            </a:r>
            <a:endParaRPr lang="en-US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3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2D72A86-E392-3C85-6232-8814FA4387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5222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9" y="322853"/>
            <a:ext cx="8453571" cy="1780860"/>
          </a:xfrm>
        </p:spPr>
        <p:txBody>
          <a:bodyPr vert="horz"/>
          <a:lstStyle/>
          <a:p>
            <a:r>
              <a:rPr lang="cs-CZ" sz="32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32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32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sz="3200" b="1" cap="none" dirty="0"/>
              <a:t> </a:t>
            </a:r>
            <a:r>
              <a:rPr lang="cs-CZ" sz="2800" cap="none" dirty="0">
                <a:latin typeface="Aptos Display" panose="020B0004020202020204" pitchFamily="34" charset="0"/>
              </a:rPr>
              <a:t>řeší problémy preventivní péče a včasné diagnostiky přenesením kontroly nad zdravotním stavem na jednotlivce</a:t>
            </a:r>
            <a:endParaRPr lang="en-US" cap="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3611" y="2280486"/>
            <a:ext cx="3924300" cy="464499"/>
          </a:xfrm>
        </p:spPr>
        <p:txBody>
          <a:bodyPr anchor="ctr"/>
          <a:lstStyle/>
          <a:p>
            <a:r>
              <a:rPr lang="cs-CZ" dirty="0">
                <a:latin typeface="Aptos Display" panose="020B0004020202020204" pitchFamily="34" charset="0"/>
              </a:rPr>
              <a:t>DNES</a:t>
            </a:r>
            <a:r>
              <a:rPr lang="en-US" dirty="0">
                <a:latin typeface="Aptos Display" panose="020B0004020202020204" pitchFamily="34" charset="0"/>
              </a:rPr>
              <a:t>: “Nev</a:t>
            </a:r>
            <a:r>
              <a:rPr lang="cs-CZ" dirty="0">
                <a:latin typeface="Aptos Display" panose="020B0004020202020204" pitchFamily="34" charset="0"/>
              </a:rPr>
              <a:t>ím co nevím.</a:t>
            </a:r>
            <a:r>
              <a:rPr lang="en-US" dirty="0">
                <a:latin typeface="Aptos Display" panose="020B0004020202020204" pitchFamily="34" charset="0"/>
              </a:rPr>
              <a:t>”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1" y="2879667"/>
            <a:ext cx="3733430" cy="3234264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Aptos Display" panose="020B0004020202020204" pitchFamily="34" charset="0"/>
              </a:rPr>
              <a:t>Jako jednotlivec nevím jaké všechny nemoci a zdravotní komplikace </a:t>
            </a:r>
            <a:r>
              <a:rPr lang="en-US" sz="1600" dirty="0">
                <a:latin typeface="Aptos Display" panose="020B0004020202020204" pitchFamily="34" charset="0"/>
              </a:rPr>
              <a:t>v</a:t>
            </a:r>
            <a:r>
              <a:rPr lang="cs-CZ" sz="1600" dirty="0">
                <a:latin typeface="Aptos Display" panose="020B0004020202020204" pitchFamily="34" charset="0"/>
              </a:rPr>
              <a:t>ůbec existují. Ani nemám představu o tom jaká vyšetření bych si vůbec mohl udělat abych svá rizika měl pod kontrolou.</a:t>
            </a:r>
          </a:p>
          <a:p>
            <a:r>
              <a:rPr lang="en-US" sz="1600" dirty="0">
                <a:latin typeface="Aptos Display" panose="020B0004020202020204" pitchFamily="34" charset="0"/>
              </a:rPr>
              <a:t>U</a:t>
            </a:r>
            <a:r>
              <a:rPr lang="cs-CZ" sz="1600" dirty="0">
                <a:latin typeface="Aptos Display" panose="020B0004020202020204" pitchFamily="34" charset="0"/>
              </a:rPr>
              <a:t>ž vůbec nevím jaké je riziko pro mě specificky </a:t>
            </a:r>
            <a:r>
              <a:rPr lang="en-US" sz="1600" dirty="0">
                <a:latin typeface="Aptos Display" panose="020B0004020202020204" pitchFamily="34" charset="0"/>
              </a:rPr>
              <a:t>(</a:t>
            </a:r>
            <a:r>
              <a:rPr lang="en-US" sz="1600" dirty="0" err="1">
                <a:latin typeface="Aptos Display" panose="020B0004020202020204" pitchFamily="34" charset="0"/>
              </a:rPr>
              <a:t>na</a:t>
            </a:r>
            <a:r>
              <a:rPr lang="en-US" sz="1600" dirty="0">
                <a:latin typeface="Aptos Display" panose="020B0004020202020204" pitchFamily="34" charset="0"/>
              </a:rPr>
              <a:t> z</a:t>
            </a:r>
            <a:r>
              <a:rPr lang="cs-CZ" sz="1600" dirty="0">
                <a:latin typeface="Aptos Display" panose="020B0004020202020204" pitchFamily="34" charset="0"/>
              </a:rPr>
              <a:t>ákladě věku, životního stylu, zdravotní historie</a:t>
            </a:r>
            <a:r>
              <a:rPr lang="en-US" sz="1600" dirty="0">
                <a:latin typeface="Aptos Display" panose="020B0004020202020204" pitchFamily="34" charset="0"/>
              </a:rPr>
              <a:t>) </a:t>
            </a:r>
            <a:r>
              <a:rPr lang="en-US" sz="1600" dirty="0" err="1">
                <a:latin typeface="Aptos Display" panose="020B0004020202020204" pitchFamily="34" charset="0"/>
              </a:rPr>
              <a:t>nejvy</a:t>
            </a:r>
            <a:r>
              <a:rPr lang="cs-CZ" sz="1600" dirty="0">
                <a:latin typeface="Aptos Display" panose="020B0004020202020204" pitchFamily="34" charset="0"/>
              </a:rPr>
              <a:t>šší</a:t>
            </a:r>
            <a:r>
              <a:rPr lang="en-US" sz="1600" dirty="0">
                <a:latin typeface="Aptos Display" panose="020B0004020202020204" pitchFamily="34" charset="0"/>
              </a:rPr>
              <a:t>.</a:t>
            </a:r>
          </a:p>
          <a:p>
            <a:r>
              <a:rPr lang="cs-CZ" sz="1600" dirty="0">
                <a:latin typeface="Aptos Display" panose="020B0004020202020204" pitchFamily="34" charset="0"/>
              </a:rPr>
              <a:t>A pokud se pro nějaké vyšetření rozhodnu, nevím jak jeho výsledek ovlivní další rizika, například jestli nemůžu v rámci jednoho vyšetření pokrýt současně více nemocí, atd.</a:t>
            </a:r>
            <a:endParaRPr lang="en-US" sz="1600" dirty="0">
              <a:latin typeface="Aptos Display" panose="020B0004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05482" y="2280486"/>
            <a:ext cx="3943627" cy="464499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S </a:t>
            </a:r>
            <a:r>
              <a:rPr lang="cs-CZ" sz="14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14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14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en-US" dirty="0">
                <a:latin typeface="Aptos Display" panose="020B0004020202020204" pitchFamily="34" charset="0"/>
              </a:rPr>
              <a:t>: ”V</a:t>
            </a:r>
            <a:r>
              <a:rPr lang="cs-CZ" dirty="0">
                <a:latin typeface="Aptos Display" panose="020B0004020202020204" pitchFamily="34" charset="0"/>
              </a:rPr>
              <a:t>ím co nevím, vím co je důležité zjistit, a jak to zjistit.</a:t>
            </a:r>
            <a:r>
              <a:rPr lang="en-US" dirty="0">
                <a:latin typeface="Aptos Display" panose="020B0004020202020204" pitchFamily="34" charset="0"/>
              </a:rPr>
              <a:t>”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05482" y="2879667"/>
            <a:ext cx="3943627" cy="3234264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Aptos Display" panose="020B0004020202020204" pitchFamily="34" charset="0"/>
              </a:rPr>
              <a:t>Interaktivní aplikace ve které můžu procházet potenciální nemoci a zdravotní komplikace – s pro mne specifickými a v čase aktuálními </a:t>
            </a:r>
            <a:r>
              <a:rPr lang="cs-CZ" sz="1600" b="1" dirty="0">
                <a:latin typeface="Aptos Display" panose="020B0004020202020204" pitchFamily="34" charset="0"/>
              </a:rPr>
              <a:t>riziky</a:t>
            </a:r>
            <a:r>
              <a:rPr lang="cs-CZ" sz="1600" dirty="0">
                <a:latin typeface="Aptos Display" panose="020B0004020202020204" pitchFamily="34" charset="0"/>
              </a:rPr>
              <a:t> </a:t>
            </a:r>
            <a:r>
              <a:rPr lang="cs-CZ" sz="1600" b="1" dirty="0">
                <a:latin typeface="Aptos Display" panose="020B0004020202020204" pitchFamily="34" charset="0"/>
              </a:rPr>
              <a:t>na základě dat </a:t>
            </a:r>
            <a:r>
              <a:rPr lang="cs-CZ" sz="1600" dirty="0">
                <a:latin typeface="Aptos Display" panose="020B0004020202020204" pitchFamily="34" charset="0"/>
              </a:rPr>
              <a:t>které vyplním o sobě, o své zdravotní historii, předchozích diagnózách, testech, atd.</a:t>
            </a:r>
            <a:endParaRPr lang="en-US" sz="1600" dirty="0">
              <a:latin typeface="Aptos Display" panose="020B0004020202020204" pitchFamily="34" charset="0"/>
            </a:endParaRPr>
          </a:p>
          <a:p>
            <a:r>
              <a:rPr lang="en-US" sz="1600" dirty="0">
                <a:latin typeface="Aptos Display" panose="020B0004020202020204" pitchFamily="34" charset="0"/>
              </a:rPr>
              <a:t>Dost</a:t>
            </a:r>
            <a:r>
              <a:rPr lang="cs-CZ" sz="1600" dirty="0">
                <a:latin typeface="Aptos Display" panose="020B0004020202020204" pitchFamily="34" charset="0"/>
              </a:rPr>
              <a:t>ávám doporučení jaká vyšetření jsou pro mě nejdůležitější, a jak co </a:t>
            </a:r>
            <a:r>
              <a:rPr lang="cs-CZ" sz="1600" b="1" dirty="0">
                <a:latin typeface="Aptos Display" panose="020B0004020202020204" pitchFamily="34" charset="0"/>
              </a:rPr>
              <a:t>nejefektivněji </a:t>
            </a:r>
            <a:r>
              <a:rPr lang="en-US" sz="1600" b="1" dirty="0">
                <a:latin typeface="Aptos Display" panose="020B0004020202020204" pitchFamily="34" charset="0"/>
              </a:rPr>
              <a:t>(z </a:t>
            </a:r>
            <a:r>
              <a:rPr lang="en-US" sz="1600" b="1" dirty="0" err="1">
                <a:latin typeface="Aptos Display" panose="020B0004020202020204" pitchFamily="34" charset="0"/>
              </a:rPr>
              <a:t>hlediska</a:t>
            </a:r>
            <a:r>
              <a:rPr lang="en-US" sz="1600" b="1" dirty="0">
                <a:latin typeface="Aptos Display" panose="020B0004020202020204" pitchFamily="34" charset="0"/>
              </a:rPr>
              <a:t> </a:t>
            </a:r>
            <a:r>
              <a:rPr lang="cs-CZ" sz="1600" b="1" dirty="0">
                <a:latin typeface="Aptos Display" panose="020B0004020202020204" pitchFamily="34" charset="0"/>
              </a:rPr>
              <a:t>času, cestování a nákladů</a:t>
            </a:r>
            <a:r>
              <a:rPr lang="en-US" sz="1600" b="1" dirty="0">
                <a:latin typeface="Aptos Display" panose="020B0004020202020204" pitchFamily="34" charset="0"/>
              </a:rPr>
              <a:t>) </a:t>
            </a:r>
            <a:r>
              <a:rPr lang="cs-CZ" sz="1600" b="1" dirty="0">
                <a:latin typeface="Aptos Display" panose="020B0004020202020204" pitchFamily="34" charset="0"/>
              </a:rPr>
              <a:t>pokrýt největší rizika</a:t>
            </a:r>
            <a:r>
              <a:rPr lang="cs-CZ" sz="1600" dirty="0">
                <a:latin typeface="Aptos Display" panose="020B0004020202020204" pitchFamily="34" charset="0"/>
              </a:rPr>
              <a:t>, a která vyšetření naopak nejsou pro mne prioritní</a:t>
            </a:r>
            <a:r>
              <a:rPr lang="en-US" sz="1600" dirty="0">
                <a:latin typeface="Aptos Display" panose="020B0004020202020204" pitchFamily="34" charset="0"/>
              </a:rPr>
              <a:t>.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5021CF3-4C7E-AA8A-FC92-28A78F489ECD}"/>
              </a:ext>
            </a:extLst>
          </p:cNvPr>
          <p:cNvSpPr/>
          <p:nvPr/>
        </p:nvSpPr>
        <p:spPr>
          <a:xfrm>
            <a:off x="6667131" y="3784929"/>
            <a:ext cx="747482" cy="522041"/>
          </a:xfrm>
          <a:prstGeom prst="rightArrow">
            <a:avLst/>
          </a:prstGeom>
          <a:solidFill>
            <a:srgbClr val="60F6E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62AB87D-8933-08B5-7CA6-B242665B51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6685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 vert="horz"/>
          <a:lstStyle/>
          <a:p>
            <a:r>
              <a:rPr lang="cs-CZ" sz="36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36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36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br>
              <a:rPr lang="cs-CZ" sz="3600" b="1" cap="none" dirty="0"/>
            </a:br>
            <a:r>
              <a:rPr lang="cs-CZ" dirty="0">
                <a:latin typeface="Aptos Display" panose="020B0004020202020204" pitchFamily="34" charset="0"/>
              </a:rPr>
              <a:t>Základní funkce</a:t>
            </a:r>
            <a:endParaRPr lang="en-US" dirty="0">
              <a:latin typeface="Aptos Display" panose="020B00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FB2BE9-EC5A-6DA2-03A6-67A97F8F9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78" y="2900676"/>
            <a:ext cx="3526543" cy="36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2D72A86-E392-3C85-6232-8814FA4387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916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84" imgH="484" progId="TCLayout.ActiveDocument.1">
                  <p:embed/>
                </p:oleObj>
              </mc:Choice>
              <mc:Fallback>
                <p:oleObj name="think-cell Slide" r:id="rId7" imgW="484" imgH="4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D72A86-E392-3C85-6232-8814FA438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rackerNumBlue 15">
            <a:extLst>
              <a:ext uri="{FF2B5EF4-FFF2-40B4-BE49-F238E27FC236}">
                <a16:creationId xmlns:a16="http://schemas.microsoft.com/office/drawing/2014/main" id="{599DA1BD-FE57-2346-576C-4EBF53AF00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7732" y="965470"/>
            <a:ext cx="455848" cy="455848"/>
          </a:xfrm>
          <a:prstGeom prst="ellipse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rackerNumBlue 15">
            <a:extLst>
              <a:ext uri="{FF2B5EF4-FFF2-40B4-BE49-F238E27FC236}">
                <a16:creationId xmlns:a16="http://schemas.microsoft.com/office/drawing/2014/main" id="{40024EE4-0172-F583-18A1-B7084476648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23807" y="3652852"/>
            <a:ext cx="455848" cy="455848"/>
          </a:xfrm>
          <a:prstGeom prst="ellipse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3B4EA-8BE5-6C45-1997-CDFE5773C958}"/>
              </a:ext>
            </a:extLst>
          </p:cNvPr>
          <p:cNvSpPr txBox="1"/>
          <p:nvPr/>
        </p:nvSpPr>
        <p:spPr>
          <a:xfrm>
            <a:off x="4931777" y="2126850"/>
            <a:ext cx="3563439" cy="4826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cs-CZ" dirty="0">
                <a:latin typeface="Aptos Display" panose="020B0004020202020204" pitchFamily="34" charset="0"/>
              </a:rPr>
              <a:t>Zadání podrobných dat</a:t>
            </a:r>
          </a:p>
        </p:txBody>
      </p:sp>
      <p:sp>
        <p:nvSpPr>
          <p:cNvPr id="20" name="TrackerNumBlue 15">
            <a:extLst>
              <a:ext uri="{FF2B5EF4-FFF2-40B4-BE49-F238E27FC236}">
                <a16:creationId xmlns:a16="http://schemas.microsoft.com/office/drawing/2014/main" id="{9B41F71D-F0E4-62FE-83A3-4A14CBD24F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17163" y="2140243"/>
            <a:ext cx="455848" cy="455848"/>
          </a:xfrm>
          <a:prstGeom prst="ellipse">
            <a:avLst/>
          </a:prstGeom>
          <a:solidFill>
            <a:srgbClr val="0070C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6703A3-C452-FCA4-B09C-BE55F5482A5C}"/>
              </a:ext>
            </a:extLst>
          </p:cNvPr>
          <p:cNvGrpSpPr/>
          <p:nvPr/>
        </p:nvGrpSpPr>
        <p:grpSpPr>
          <a:xfrm>
            <a:off x="992346" y="1443042"/>
            <a:ext cx="3043410" cy="3384205"/>
            <a:chOff x="1168394" y="1597767"/>
            <a:chExt cx="2703215" cy="33842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22A3C-220B-1CCD-127C-6CB84E87B36C}"/>
                </a:ext>
              </a:extLst>
            </p:cNvPr>
            <p:cNvSpPr txBox="1"/>
            <p:nvPr/>
          </p:nvSpPr>
          <p:spPr>
            <a:xfrm>
              <a:off x="1168396" y="1597767"/>
              <a:ext cx="2703213" cy="92512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ptos Display" panose="020B0004020202020204" pitchFamily="34" charset="0"/>
                </a:rPr>
                <a:t>Přístup k databázi nemocí, symptomů, rizik a diagnostických metod </a:t>
              </a:r>
              <a:endParaRPr lang="en-US" sz="2000" dirty="0">
                <a:latin typeface="Aptos Display" panose="020B00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C8FE15-C112-86AF-5F30-6C9AD2E39F2E}"/>
                </a:ext>
              </a:extLst>
            </p:cNvPr>
            <p:cNvSpPr txBox="1"/>
            <p:nvPr/>
          </p:nvSpPr>
          <p:spPr>
            <a:xfrm>
              <a:off x="1168395" y="2722933"/>
              <a:ext cx="2703213" cy="6481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ptos Display" panose="020B0004020202020204" pitchFamily="34" charset="0"/>
                </a:rPr>
                <a:t>Filtrování dle symptomů, závažnosti, rizika, atd.</a:t>
              </a:r>
              <a:endParaRPr lang="en-US" sz="2000" dirty="0">
                <a:latin typeface="Aptos Display" panose="020B00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CC6441-A163-68F5-F6DF-9163694CD980}"/>
                </a:ext>
              </a:extLst>
            </p:cNvPr>
            <p:cNvSpPr txBox="1"/>
            <p:nvPr/>
          </p:nvSpPr>
          <p:spPr>
            <a:xfrm>
              <a:off x="1168394" y="3502849"/>
              <a:ext cx="2703213" cy="147912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lvl="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lvl="1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lvl="2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lvl="3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4pPr>
              <a:lvl5pPr marL="2057400" lvl="4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None/>
              </a:pPr>
              <a:r>
                <a:rPr lang="cs-CZ" sz="2000" dirty="0">
                  <a:latin typeface="Aptos Display" panose="020B0004020202020204" pitchFamily="34" charset="0"/>
                </a:rPr>
                <a:t>Možnost vyplnění základních dat </a:t>
              </a:r>
              <a:r>
                <a:rPr lang="en-US" sz="2000" dirty="0">
                  <a:latin typeface="Aptos Display" panose="020B0004020202020204" pitchFamily="34" charset="0"/>
                </a:rPr>
                <a:t>(v</a:t>
              </a:r>
              <a:r>
                <a:rPr lang="cs-CZ" sz="2000" dirty="0">
                  <a:latin typeface="Aptos Display" panose="020B0004020202020204" pitchFamily="34" charset="0"/>
                </a:rPr>
                <a:t>ěk, pohlaví</a:t>
              </a:r>
              <a:r>
                <a:rPr lang="en-US" sz="2000" dirty="0">
                  <a:latin typeface="Aptos Display" panose="020B0004020202020204" pitchFamily="34" charset="0"/>
                </a:rPr>
                <a:t>) pro z</a:t>
              </a:r>
              <a:r>
                <a:rPr lang="cs-CZ" sz="2000" dirty="0">
                  <a:latin typeface="Aptos Display" panose="020B0004020202020204" pitchFamily="34" charset="0"/>
                </a:rPr>
                <a:t>ákladní </a:t>
              </a:r>
              <a:r>
                <a:rPr lang="en-US" sz="2000" dirty="0" err="1">
                  <a:latin typeface="Aptos Display" panose="020B0004020202020204" pitchFamily="34" charset="0"/>
                </a:rPr>
                <a:t>zp</a:t>
              </a:r>
              <a:r>
                <a:rPr lang="cs-CZ" sz="2000" dirty="0">
                  <a:latin typeface="Aptos Display" panose="020B0004020202020204" pitchFamily="34" charset="0"/>
                </a:rPr>
                <a:t>řesnění </a:t>
              </a:r>
              <a:r>
                <a:rPr lang="en-US" sz="2000" dirty="0" err="1">
                  <a:latin typeface="Aptos Display" panose="020B0004020202020204" pitchFamily="34" charset="0"/>
                </a:rPr>
                <a:t>rizik</a:t>
              </a:r>
              <a:r>
                <a:rPr lang="en-US" sz="2000" dirty="0">
                  <a:latin typeface="Aptos Display" panose="020B0004020202020204" pitchFamily="34" charset="0"/>
                </a:rPr>
                <a:t> </a:t>
              </a:r>
              <a:r>
                <a:rPr lang="cs-CZ" sz="2000" dirty="0">
                  <a:latin typeface="Aptos Display" panose="020B0004020202020204" pitchFamily="34" charset="0"/>
                </a:rPr>
                <a:t>specifických pro uživatele</a:t>
              </a:r>
              <a:r>
                <a:rPr lang="en-US" sz="2000" dirty="0">
                  <a:latin typeface="Aptos Display" panose="020B0004020202020204" pitchFamily="34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B960CB2-7B00-719B-D3D7-5EEAB146FFB1}"/>
              </a:ext>
            </a:extLst>
          </p:cNvPr>
          <p:cNvSpPr txBox="1"/>
          <p:nvPr/>
        </p:nvSpPr>
        <p:spPr>
          <a:xfrm>
            <a:off x="992346" y="941115"/>
            <a:ext cx="3043408" cy="48263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cs-CZ" dirty="0">
                <a:latin typeface="Aptos Display" panose="020B0004020202020204" pitchFamily="34" charset="0"/>
              </a:rPr>
              <a:t>Přístup do aplikace</a:t>
            </a:r>
            <a:endParaRPr lang="en-US" sz="2000" dirty="0">
              <a:latin typeface="Aptos Display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67FB93-ADC1-B7D0-8A49-520C5F3EC78B}"/>
              </a:ext>
            </a:extLst>
          </p:cNvPr>
          <p:cNvSpPr txBox="1"/>
          <p:nvPr/>
        </p:nvSpPr>
        <p:spPr>
          <a:xfrm>
            <a:off x="9332474" y="3503480"/>
            <a:ext cx="3469758" cy="8704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cs-CZ" dirty="0">
                <a:latin typeface="Aptos Display" panose="020B0004020202020204" pitchFamily="34" charset="0"/>
              </a:rPr>
              <a:t>Přesná analýza a doporučení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502BA3-1D7D-9BA2-A066-949A681136A3}"/>
              </a:ext>
            </a:extLst>
          </p:cNvPr>
          <p:cNvSpPr txBox="1"/>
          <p:nvPr/>
        </p:nvSpPr>
        <p:spPr>
          <a:xfrm>
            <a:off x="4931775" y="2609483"/>
            <a:ext cx="35634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Aptos Display" panose="020B0004020202020204" pitchFamily="34" charset="0"/>
              </a:rPr>
              <a:t>Rizikové faktory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 err="1">
                <a:latin typeface="Aptos Display" panose="020B0004020202020204" pitchFamily="34" charset="0"/>
              </a:rPr>
              <a:t>Nadv</a:t>
            </a:r>
            <a:r>
              <a:rPr lang="cs-CZ" sz="1800" dirty="0">
                <a:latin typeface="Aptos Display" panose="020B0004020202020204" pitchFamily="34" charset="0"/>
              </a:rPr>
              <a:t>áha</a:t>
            </a:r>
            <a:r>
              <a:rPr lang="en-US" sz="1800" dirty="0">
                <a:latin typeface="Aptos Display" panose="020B0004020202020204" pitchFamily="34" charset="0"/>
              </a:rPr>
              <a:t>/</a:t>
            </a:r>
            <a:r>
              <a:rPr lang="en-US" sz="1800" dirty="0" err="1">
                <a:latin typeface="Aptos Display" panose="020B0004020202020204" pitchFamily="34" charset="0"/>
              </a:rPr>
              <a:t>podv</a:t>
            </a:r>
            <a:r>
              <a:rPr lang="cs-CZ" sz="1800" dirty="0">
                <a:latin typeface="Aptos Display" panose="020B0004020202020204" pitchFamily="34" charset="0"/>
              </a:rPr>
              <a:t>áha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>
                <a:latin typeface="Aptos Display" panose="020B0004020202020204" pitchFamily="34" charset="0"/>
              </a:rPr>
              <a:t>Povolání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>
                <a:latin typeface="Aptos Display" panose="020B0004020202020204" pitchFamily="34" charset="0"/>
              </a:rPr>
              <a:t>Fyzická aktivita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>
                <a:latin typeface="Aptos Display" panose="020B0004020202020204" pitchFamily="34" charset="0"/>
              </a:rPr>
              <a:t>Strava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>
                <a:latin typeface="Aptos Display" panose="020B0004020202020204" pitchFamily="34" charset="0"/>
              </a:rPr>
              <a:t>Alkohol a další návykové látky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 err="1">
                <a:latin typeface="Aptos Display" panose="020B0004020202020204" pitchFamily="34" charset="0"/>
              </a:rPr>
              <a:t>Sp</a:t>
            </a:r>
            <a:r>
              <a:rPr lang="cs-CZ" sz="1800" dirty="0">
                <a:latin typeface="Aptos Display" panose="020B0004020202020204" pitchFamily="34" charset="0"/>
              </a:rPr>
              <a:t>ánek, sezení, atd.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1600" dirty="0">
              <a:latin typeface="Aptos Display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>
                <a:latin typeface="Aptos Display" panose="020B0004020202020204" pitchFamily="34" charset="0"/>
              </a:rPr>
              <a:t>Historie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800" dirty="0" err="1">
                <a:latin typeface="Aptos Display" panose="020B0004020202020204" pitchFamily="34" charset="0"/>
              </a:rPr>
              <a:t>Historie</a:t>
            </a:r>
            <a:r>
              <a:rPr lang="en-US" sz="1800" dirty="0">
                <a:latin typeface="Aptos Display" panose="020B0004020202020204" pitchFamily="34" charset="0"/>
              </a:rPr>
              <a:t> d</a:t>
            </a:r>
            <a:r>
              <a:rPr lang="cs-CZ" sz="1800" dirty="0">
                <a:latin typeface="Aptos Display" panose="020B0004020202020204" pitchFamily="34" charset="0"/>
              </a:rPr>
              <a:t>iagnostikovaných nemocí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1800" dirty="0">
                <a:latin typeface="Aptos Display" panose="020B0004020202020204" pitchFamily="34" charset="0"/>
              </a:rPr>
              <a:t>Historie testů </a:t>
            </a:r>
            <a:r>
              <a:rPr lang="en-US" sz="1800" dirty="0">
                <a:latin typeface="Aptos Display" panose="020B0004020202020204" pitchFamily="34" charset="0"/>
              </a:rPr>
              <a:t>(</a:t>
            </a:r>
            <a:r>
              <a:rPr lang="en-US" sz="1800" dirty="0" err="1">
                <a:latin typeface="Aptos Display" panose="020B0004020202020204" pitchFamily="34" charset="0"/>
              </a:rPr>
              <a:t>pozitivn</a:t>
            </a:r>
            <a:r>
              <a:rPr lang="cs-CZ" sz="1800" dirty="0">
                <a:latin typeface="Aptos Display" panose="020B0004020202020204" pitchFamily="34" charset="0"/>
              </a:rPr>
              <a:t>í i negativní</a:t>
            </a:r>
            <a:r>
              <a:rPr lang="en-US" sz="1800" dirty="0">
                <a:latin typeface="Aptos Display" panose="020B0004020202020204" pitchFamily="34" charset="0"/>
              </a:rPr>
              <a:t>)</a:t>
            </a:r>
            <a:endParaRPr lang="en-US" sz="1600" dirty="0">
              <a:latin typeface="Aptos Display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ptos Display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0734B8-0991-86DC-ED66-144D17C1E253}"/>
              </a:ext>
            </a:extLst>
          </p:cNvPr>
          <p:cNvSpPr txBox="1"/>
          <p:nvPr/>
        </p:nvSpPr>
        <p:spPr>
          <a:xfrm>
            <a:off x="9332474" y="4037876"/>
            <a:ext cx="2171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cs-CZ" dirty="0">
              <a:latin typeface="Aptos Display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Aptos Display" panose="020B0004020202020204" pitchFamily="34" charset="0"/>
              </a:rPr>
              <a:t>Doporučená vyšetření s podrobnostmi o riziku, o způsobu vyšetření, atd.</a:t>
            </a:r>
            <a:endParaRPr lang="en-US" sz="1400" dirty="0">
              <a:latin typeface="Aptos Display" panose="020B00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579BC54-8A2A-1E74-E9C6-CC8866CD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886" y="224345"/>
            <a:ext cx="10515600" cy="607852"/>
          </a:xfrm>
        </p:spPr>
        <p:txBody>
          <a:bodyPr vert="horz" anchor="b">
            <a:normAutofit/>
          </a:bodyPr>
          <a:lstStyle/>
          <a:p>
            <a:r>
              <a:rPr lang="cs-CZ" sz="2800" cap="none" dirty="0">
                <a:latin typeface="Aptos Display" panose="020B0004020202020204" pitchFamily="34" charset="0"/>
              </a:rPr>
              <a:t>Jak vypadá použití aplikace </a:t>
            </a:r>
            <a:r>
              <a:rPr lang="cs-CZ" sz="28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28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28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 </a:t>
            </a:r>
            <a:r>
              <a:rPr lang="cs-CZ" sz="2800" cap="none" dirty="0">
                <a:latin typeface="Aptos Display" panose="020B0004020202020204" pitchFamily="34" charset="0"/>
              </a:rPr>
              <a:t>z hlediska uživatele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5285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92F40B6-DB26-1DAF-AD0C-E75EBBDF0D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2324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4" progId="TCLayout.ActiveDocument.1">
                  <p:embed/>
                </p:oleObj>
              </mc:Choice>
              <mc:Fallback>
                <p:oleObj name="think-cell Slide" r:id="rId4" imgW="484" imgH="4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551"/>
            <a:ext cx="10515600" cy="607852"/>
          </a:xfrm>
        </p:spPr>
        <p:txBody>
          <a:bodyPr vert="horz" anchor="b"/>
          <a:lstStyle/>
          <a:p>
            <a:r>
              <a:rPr lang="cs-CZ" sz="2800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</a:t>
            </a:r>
            <a:r>
              <a:rPr lang="en-US" sz="2800" cap="none" dirty="0">
                <a:solidFill>
                  <a:srgbClr val="0070C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</a:t>
            </a:r>
            <a:r>
              <a:rPr lang="en-US" sz="2800" cap="none" dirty="0">
                <a:solidFill>
                  <a:srgbClr val="60F6EB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HEALTH</a:t>
            </a:r>
            <a:r>
              <a:rPr lang="cs-CZ" cap="none" dirty="0">
                <a:latin typeface="Aptos Display" panose="020B0004020202020204" pitchFamily="34" charset="0"/>
              </a:rPr>
              <a:t> v číslech</a:t>
            </a:r>
            <a:r>
              <a:rPr lang="en-US" cap="none" dirty="0">
                <a:latin typeface="Aptos Display" panose="020B0004020202020204" pitchFamily="34" charset="0"/>
              </a:rPr>
              <a:t>*</a:t>
            </a:r>
            <a:endParaRPr lang="en-US" cap="none" dirty="0"/>
          </a:p>
        </p:txBody>
      </p:sp>
      <p:graphicFrame>
        <p:nvGraphicFramePr>
          <p:cNvPr id="13" name="Table Placeholder 2">
            <a:extLst>
              <a:ext uri="{FF2B5EF4-FFF2-40B4-BE49-F238E27FC236}">
                <a16:creationId xmlns:a16="http://schemas.microsoft.com/office/drawing/2014/main" id="{4A94C7BE-6E60-66F0-EFD4-2F452B0D743A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766957833"/>
              </p:ext>
            </p:extLst>
          </p:nvPr>
        </p:nvGraphicFramePr>
        <p:xfrm>
          <a:off x="680102" y="1155903"/>
          <a:ext cx="10515600" cy="45461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9555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384276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828658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3107108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62027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Odvětví</a:t>
                      </a:r>
                      <a:endParaRPr lang="en-US" sz="16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/>
                        <a:t>Počet </a:t>
                      </a:r>
                      <a:r>
                        <a:rPr lang="en-US" sz="1600" b="0" dirty="0" err="1"/>
                        <a:t>analyzovan</a:t>
                      </a:r>
                      <a:r>
                        <a:rPr lang="cs-CZ" sz="1600" b="0" dirty="0"/>
                        <a:t>ých nemocí</a:t>
                      </a:r>
                      <a:endParaRPr lang="en-US" sz="16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/>
                        <a:t>Počet indikátorů</a:t>
                      </a:r>
                    </a:p>
                    <a:p>
                      <a:pPr algn="ctr"/>
                      <a:r>
                        <a:rPr lang="en-US" sz="1600" b="0" dirty="0"/>
                        <a:t>(</a:t>
                      </a:r>
                      <a:r>
                        <a:rPr lang="cs-CZ" sz="1600" b="0" dirty="0"/>
                        <a:t>kolik faktorů ovlivňuje riziko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/>
                        <a:t>Počet logických vazeb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mezi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diagn</a:t>
                      </a:r>
                      <a:r>
                        <a:rPr lang="cs-CZ" sz="1600" b="0" dirty="0"/>
                        <a:t>ózami </a:t>
                      </a:r>
                      <a:r>
                        <a:rPr lang="en-US" sz="1600" b="0" dirty="0"/>
                        <a:t>(</a:t>
                      </a:r>
                      <a:r>
                        <a:rPr lang="en-US" sz="1600" b="0" dirty="0" err="1"/>
                        <a:t>komplexita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vyhodnocen</a:t>
                      </a:r>
                      <a:r>
                        <a:rPr lang="cs-CZ" sz="1600" b="0" dirty="0"/>
                        <a:t>í rizika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2648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Kardiovaskulární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2648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Respirační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2648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Endokrinní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2648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Hematologické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Rakovina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60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Genetické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poruchy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89120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Gastrointestinální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19094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Neurologick</a:t>
                      </a:r>
                      <a:r>
                        <a:rPr lang="cs-CZ" sz="1600" dirty="0"/>
                        <a:t>é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170765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Muskuloskeletální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47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761200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Ostatní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</a:t>
                      </a:r>
                      <a:r>
                        <a:rPr lang="en-US" sz="1600" dirty="0"/>
                        <a:t>4</a:t>
                      </a:r>
                      <a:r>
                        <a:rPr lang="cs-CZ" sz="1600" dirty="0"/>
                        <a:t>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169962"/>
                  </a:ext>
                </a:extLst>
              </a:tr>
              <a:tr h="340302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/>
                        <a:t>CELKEM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713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784324-4F3B-6D01-21CE-D919CA738D0D}"/>
              </a:ext>
            </a:extLst>
          </p:cNvPr>
          <p:cNvSpPr txBox="1"/>
          <p:nvPr/>
        </p:nvSpPr>
        <p:spPr>
          <a:xfrm>
            <a:off x="680102" y="5776957"/>
            <a:ext cx="10515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V systému je pro 567 analyzovaných nemocí dále celkem 164</a:t>
            </a:r>
            <a:r>
              <a:rPr lang="en-US" sz="1500" dirty="0"/>
              <a:t>1</a:t>
            </a:r>
            <a:r>
              <a:rPr lang="cs-CZ" sz="1500" dirty="0"/>
              <a:t> symptomů </a:t>
            </a:r>
            <a:r>
              <a:rPr lang="en-US" sz="1500" dirty="0"/>
              <a:t>a 1</a:t>
            </a:r>
            <a:r>
              <a:rPr lang="cs-CZ" sz="1500" dirty="0"/>
              <a:t>6</a:t>
            </a:r>
            <a:r>
              <a:rPr lang="en-US" sz="1500" dirty="0"/>
              <a:t>35</a:t>
            </a:r>
            <a:r>
              <a:rPr lang="cs-CZ" sz="1500" dirty="0"/>
              <a:t> diagnostických metod pro danou nemoc.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A7B17-BA3F-C900-674D-53B9D0C4A88F}"/>
              </a:ext>
            </a:extLst>
          </p:cNvPr>
          <p:cNvSpPr txBox="1"/>
          <p:nvPr/>
        </p:nvSpPr>
        <p:spPr>
          <a:xfrm>
            <a:off x="680102" y="6217849"/>
            <a:ext cx="8553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hnschrift Light" panose="020B0502040204020203" pitchFamily="34" charset="0"/>
              </a:rPr>
              <a:t>* </a:t>
            </a:r>
            <a:r>
              <a:rPr lang="cs-CZ" sz="1200" dirty="0">
                <a:latin typeface="Bahnschrift Light" panose="020B0502040204020203" pitchFamily="34" charset="0"/>
              </a:rPr>
              <a:t>pouze p</a:t>
            </a:r>
            <a:r>
              <a:rPr lang="en-US" sz="1200" dirty="0" err="1">
                <a:latin typeface="Bahnschrift Light" panose="020B0502040204020203" pitchFamily="34" charset="0"/>
              </a:rPr>
              <a:t>rvn</a:t>
            </a:r>
            <a:r>
              <a:rPr lang="cs-CZ" sz="1200" dirty="0">
                <a:latin typeface="Bahnschrift Light" panose="020B0502040204020203" pitchFamily="34" charset="0"/>
              </a:rPr>
              <a:t>í verze systému, v dalších verzích bude nemocí, indikátorů a vazeb přibývat</a:t>
            </a:r>
          </a:p>
        </p:txBody>
      </p:sp>
    </p:spTree>
    <p:extLst>
      <p:ext uri="{BB962C8B-B14F-4D97-AF65-F5344CB8AC3E}">
        <p14:creationId xmlns:p14="http://schemas.microsoft.com/office/powerpoint/2010/main" val="2791821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CLIEN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Bl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{56025B37-24A6-41C3-A558-8CB9714038BD}tf67328976_win32</Template>
  <TotalTime>727</TotalTime>
  <Words>760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 UI Light</vt:lpstr>
      <vt:lpstr>Aptos Display</vt:lpstr>
      <vt:lpstr>Arial</vt:lpstr>
      <vt:lpstr>Bahnschrift Light</vt:lpstr>
      <vt:lpstr>Calibri</vt:lpstr>
      <vt:lpstr>Tenorite</vt:lpstr>
      <vt:lpstr>Custom</vt:lpstr>
      <vt:lpstr>think-cell Slide</vt:lpstr>
      <vt:lpstr>Prezentace digitální Aplikace a služby MYHEALTH</vt:lpstr>
      <vt:lpstr>obsah</vt:lpstr>
      <vt:lpstr>Problémy preventivní péče a včasné diagnostiky</vt:lpstr>
      <vt:lpstr>Problémy preventivní péče a včasné diagnostiky mají společné znaky nedostatku informací pro každého jednotlivce</vt:lpstr>
      <vt:lpstr>MYHEALTH ŘEŠENÍ</vt:lpstr>
      <vt:lpstr>MYHEALTH řeší problémy preventivní péče a včasné diagnostiky přenesením kontroly nad zdravotním stavem na jednotlivce</vt:lpstr>
      <vt:lpstr>MYHEALTH Základní funkce</vt:lpstr>
      <vt:lpstr>Jak vypadá použití aplikace MYHEALTH z hlediska uživatele</vt:lpstr>
      <vt:lpstr>MYHEALTH v číslech*</vt:lpstr>
      <vt:lpstr>PowerPoint Presentation</vt:lpstr>
      <vt:lpstr>PowerPoint Presentation</vt:lpstr>
      <vt:lpstr>Otázky, komentáře?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Korous</dc:creator>
  <cp:lastModifiedBy>Lukas Korous</cp:lastModifiedBy>
  <cp:revision>9</cp:revision>
  <dcterms:created xsi:type="dcterms:W3CDTF">2024-10-31T13:26:59Z</dcterms:created>
  <dcterms:modified xsi:type="dcterms:W3CDTF">2025-01-12T21:49:54Z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